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1"/>
  </p:notesMasterIdLst>
  <p:sldIdLst>
    <p:sldId id="371" r:id="rId3"/>
    <p:sldId id="402" r:id="rId4"/>
    <p:sldId id="370" r:id="rId5"/>
    <p:sldId id="407" r:id="rId6"/>
    <p:sldId id="408" r:id="rId7"/>
    <p:sldId id="409" r:id="rId8"/>
    <p:sldId id="416" r:id="rId9"/>
    <p:sldId id="392" r:id="rId10"/>
    <p:sldId id="411" r:id="rId11"/>
    <p:sldId id="410" r:id="rId12"/>
    <p:sldId id="386" r:id="rId13"/>
    <p:sldId id="391" r:id="rId14"/>
    <p:sldId id="373" r:id="rId15"/>
    <p:sldId id="415" r:id="rId16"/>
    <p:sldId id="374" r:id="rId17"/>
    <p:sldId id="395" r:id="rId18"/>
    <p:sldId id="396" r:id="rId19"/>
    <p:sldId id="417" r:id="rId20"/>
    <p:sldId id="397" r:id="rId21"/>
    <p:sldId id="398" r:id="rId22"/>
    <p:sldId id="399" r:id="rId23"/>
    <p:sldId id="400" r:id="rId24"/>
    <p:sldId id="403" r:id="rId25"/>
    <p:sldId id="414" r:id="rId26"/>
    <p:sldId id="401" r:id="rId27"/>
    <p:sldId id="404" r:id="rId28"/>
    <p:sldId id="412" r:id="rId29"/>
    <p:sldId id="40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33" d="100"/>
          <a:sy n="33" d="100"/>
        </p:scale>
        <p:origin x="1536" y="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137CA-BA3B-46EA-BF01-744C7A7AECE8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5CA20-B220-48CE-9C9E-0EFEA6303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1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44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9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82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51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11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19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9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5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2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0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78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87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5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1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24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02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5CA20-B220-48CE-9C9E-0EFEA6303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3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9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50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0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77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5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87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27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6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86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1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1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8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2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5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3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4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AE466-D6AB-4011-9018-D9B6658A67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E90B3-9323-4F68-9BDB-2FCB516F34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07251-8195-4B6A-9975-231743CA32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55E1-F6D7-487E-A6EB-0B7663CCDC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3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899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latin typeface="Gill Sans MT" pitchFamily="34" charset="0"/>
              </a:rPr>
              <a:t>Conceptual short-term memory and the richness of </a:t>
            </a:r>
            <a:r>
              <a:rPr lang="en-US" sz="6000" dirty="0" smtClean="0">
                <a:solidFill>
                  <a:prstClr val="white"/>
                </a:solidFill>
                <a:latin typeface="Gill Sans MT" pitchFamily="34" charset="0"/>
              </a:rPr>
              <a:t>experience</a:t>
            </a:r>
            <a:br>
              <a:rPr lang="en-US" sz="6000" dirty="0" smtClean="0">
                <a:solidFill>
                  <a:prstClr val="white"/>
                </a:solidFill>
                <a:latin typeface="Gill Sans MT" pitchFamily="34" charset="0"/>
              </a:rPr>
            </a:br>
            <a:endParaRPr lang="en-US" sz="6000" dirty="0" smtClean="0">
              <a:solidFill>
                <a:prstClr val="white"/>
              </a:solidFill>
              <a:latin typeface="Gill Sans MT" pitchFamily="34" charset="0"/>
            </a:endParaRPr>
          </a:p>
          <a:p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Henry </a:t>
            </a:r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Shevlin</a:t>
            </a:r>
            <a:b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</a:br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t>CUNY Graduate Center</a:t>
            </a:r>
            <a:endParaRPr lang="en-US" sz="4000" dirty="0">
              <a:solidFill>
                <a:prstClr val="black">
                  <a:lumMod val="65000"/>
                  <a:lumOff val="35000"/>
                </a:prstClr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118504"/>
            <a:ext cx="7924800" cy="1739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ASSC 19</a:t>
            </a:r>
            <a:endParaRPr lang="en-US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Paris,  July 2015</a:t>
            </a:r>
            <a:endParaRPr lang="en-US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296"/>
          <a:stretch/>
        </p:blipFill>
        <p:spPr>
          <a:xfrm>
            <a:off x="6477000" y="5118504"/>
            <a:ext cx="2675467" cy="17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74174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Richness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Richness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is a problem for cognitive theories of consciousness because the familiar mechanisms of cognition seem to have strict capacity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limits.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Conscious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working memory, for example, is limited to just 4-5 items. The global neuronal workspace is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also highly capacity limited, making us conscious of just one thing at a time (</a:t>
            </a:r>
            <a:r>
              <a:rPr lang="en-US" sz="2800" dirty="0" err="1" smtClean="0">
                <a:solidFill>
                  <a:prstClr val="white"/>
                </a:solidFill>
                <a:latin typeface="Gill Sans MT" pitchFamily="34" charset="0"/>
              </a:rPr>
              <a:t>Dehaene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 2014).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These mechanisms seem too austere to explain richness. By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contrast,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sensory theories can appeal to high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capacity sensory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stores like Iconic Memory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Sperling 1960)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and Fragile Visual Short Term Memory (</a:t>
            </a:r>
            <a:r>
              <a:rPr lang="en-US" sz="2800" dirty="0" err="1" smtClean="0">
                <a:solidFill>
                  <a:prstClr val="white"/>
                </a:solidFill>
                <a:latin typeface="Gill Sans MT" pitchFamily="34" charset="0"/>
              </a:rPr>
              <a:t>Sligte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 2008).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6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Ephemerality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closely related point is the </a:t>
            </a:r>
            <a:r>
              <a:rPr lang="en-US" sz="2800" i="1" dirty="0">
                <a:solidFill>
                  <a:prstClr val="white"/>
                </a:solidFill>
                <a:latin typeface="Gill Sans MT" pitchFamily="34" charset="0"/>
              </a:rPr>
              <a:t>ephemerality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of perceptual phenomenology. It seems like most of what we experience is present to us only very briefly.</a:t>
            </a:r>
          </a:p>
          <a:p>
            <a:pPr marL="342900" indent="-3429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If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I see a complex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image,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then just a few seconds later, I’ll only remember its rough details: far less than seemed to feature in my conscious experience when I saw it.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  <p:pic>
        <p:nvPicPr>
          <p:cNvPr id="2052" name="Picture 4" descr="http://www.artgalleryoutlet.com/images/new%20site%20pics/oil-painting-long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9" y="4495800"/>
            <a:ext cx="8562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4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4" end="1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65" end="3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165" end="3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Ephemerality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However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, most cognitive mechanisms allow us to retain information for prolonged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periods – several minutes, in some cases.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Again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, sensory theorists seem to have the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edge in explaining this phenomenon - mechanisms like iconic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memory and fragile visual short term memory have durations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of a few seconds at most.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This corresponds to the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seemingly very brief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‘phenomenal half-life’ of the representations in perceptual experience.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569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A cognitive answer to richness?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One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way to preserve a broadly cognitive account of consciousness while accommodating these intuitions would be to propose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an additional layer of conscious cognitive processing.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Specifically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, we would need a kind of high capacity, very short term, fragile visual short term memory that was clearly at the level of cognition rather than perception.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Evidence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for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just such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 mechanism comes from Mary Potter’s work on Conceptual Short Term Memory.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11" end="3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211" end="3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82" end="4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charRg st="382" end="4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10" y="546154"/>
            <a:ext cx="541319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067800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Conceptual short-term memory and the richness of experience</a:t>
            </a:r>
            <a:endParaRPr lang="en-US" sz="3600" b="1" dirty="0" smtClean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pPr marL="514350" indent="-514350">
              <a:buFontTx/>
              <a:buAutoNum type="arabicParenBoth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A distinction between theories of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consciousness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(2) Richness and ephemerality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(3)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Conceptual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Short-Term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Memory</a:t>
            </a: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(4) CSTM and consciousness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Gill Sans MT" pitchFamily="34" charset="0"/>
              </a:rPr>
              <a:t>Conceptual short-term memory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I’ll now consider the evidence for CSTM. It comes from a wide of experiments mostly led by Mary Potter at MIT.</a:t>
            </a:r>
          </a:p>
          <a:p>
            <a:pPr marL="45720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Gill Sans M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/>
              </a:rPr>
              <a:t>In one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experiment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, subjects saw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a rapid serial visual presentation sentence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with each word presented for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133ms.</a:t>
            </a: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 </a:t>
            </a: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At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one point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, subjects briefly saw a pair </a:t>
            </a:r>
            <a:r>
              <a:rPr lang="en-US" sz="2800" i="1" dirty="0">
                <a:solidFill>
                  <a:prstClr val="white"/>
                </a:solidFill>
                <a:latin typeface="Gill Sans MT"/>
              </a:rPr>
              <a:t>of </a:t>
            </a:r>
            <a:r>
              <a:rPr lang="en-GB" sz="2800" i="1" dirty="0">
                <a:solidFill>
                  <a:prstClr val="white"/>
                </a:solidFill>
                <a:latin typeface="Gill Sans MT"/>
              </a:rPr>
              <a:t>words shown simultaneously</a:t>
            </a:r>
            <a:r>
              <a:rPr lang="en-GB" sz="2800" i="1" dirty="0" smtClean="0">
                <a:solidFill>
                  <a:prstClr val="white"/>
                </a:solidFill>
                <a:latin typeface="Gill Sans MT"/>
              </a:rPr>
              <a:t>.</a:t>
            </a:r>
          </a:p>
          <a:p>
            <a:pPr marL="457200" indent="-457200">
              <a:buFontTx/>
              <a:buChar char="-"/>
            </a:pPr>
            <a:endParaRPr lang="en-GB" sz="2800" i="1" dirty="0">
              <a:solidFill>
                <a:prstClr val="white"/>
              </a:solidFill>
              <a:latin typeface="Gill Sans MT"/>
            </a:endParaRPr>
          </a:p>
          <a:p>
            <a:pPr marL="457200" indent="-457200">
              <a:buFontTx/>
              <a:buChar char="-"/>
            </a:pPr>
            <a:endParaRPr lang="en-GB" sz="2800" i="1" dirty="0">
              <a:solidFill>
                <a:prstClr val="white"/>
              </a:solidFill>
              <a:latin typeface="Gill Sans MT"/>
            </a:endParaRPr>
          </a:p>
          <a:p>
            <a:pPr marL="45720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Tinos" charset="0"/>
            </a:endParaRP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prstClr val="white"/>
              </a:solidFill>
              <a:latin typeface="Gill Sans MT"/>
            </a:endParaRPr>
          </a:p>
          <a:p>
            <a:pPr marL="45720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Tinos" charset="0"/>
            </a:endParaRPr>
          </a:p>
        </p:txBody>
      </p:sp>
      <p:pic>
        <p:nvPicPr>
          <p:cNvPr id="3" name="Picture 2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4" y="4267200"/>
            <a:ext cx="8135607" cy="975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622" y="5548901"/>
            <a:ext cx="88439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Subject’s task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was to pick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contextually appropriate word and repeat back the whole sentence.</a:t>
            </a:r>
            <a:endParaRPr lang="en-GB" sz="2800" dirty="0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04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44354"/>
            <a:ext cx="5657221" cy="52322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Gill Sans MT" pitchFamily="34" charset="0"/>
              </a:rPr>
              <a:t>Conceptual short-term memory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60" y="990600"/>
            <a:ext cx="8197161" cy="569386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charset="0"/>
              </a:rPr>
              <a:t>Subjects could easily complete this task but they </a:t>
            </a:r>
            <a:r>
              <a:rPr lang="en-US" sz="2800" dirty="0">
                <a:solidFill>
                  <a:prstClr val="white"/>
                </a:solidFill>
                <a:latin typeface="Gill Sans MT" charset="0"/>
              </a:rPr>
              <a:t>were unable to recall the word whose meaning they had </a:t>
            </a:r>
            <a:r>
              <a:rPr lang="en-US" sz="2800" i="1" dirty="0">
                <a:solidFill>
                  <a:prstClr val="white"/>
                </a:solidFill>
                <a:latin typeface="Gill Sans MT" charset="0"/>
              </a:rPr>
              <a:t>rejected</a:t>
            </a:r>
            <a:r>
              <a:rPr lang="en-US" sz="2800" dirty="0">
                <a:solidFill>
                  <a:prstClr val="white"/>
                </a:solidFill>
                <a:latin typeface="Gill Sans MT" charset="0"/>
              </a:rPr>
              <a:t>, even though they presumably must have understood its </a:t>
            </a:r>
            <a:r>
              <a:rPr lang="en-US" sz="2800" dirty="0" smtClean="0">
                <a:solidFill>
                  <a:prstClr val="white"/>
                </a:solidFill>
                <a:latin typeface="Gill Sans MT" charset="0"/>
              </a:rPr>
              <a:t>meaning in order to reject it.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 smtClean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This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experiment seems to demonstrate that high level conceptual information about visual stimuli is accessed extremely rapidly and almost immediately forgotten unless consolidated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However, it remains possible that this is a working memory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effect.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More recent work of Potter’s is harder to explain in these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terms.</a:t>
            </a:r>
            <a:endParaRPr lang="en-US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Gill Sans MT" pitchFamily="34" charset="0"/>
              </a:rPr>
              <a:t>Conceptual short-term memory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prstClr val="white"/>
                </a:solidFill>
                <a:latin typeface="Gill Sans MT"/>
              </a:rPr>
              <a:t>The most compelling trials involve </a:t>
            </a: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rapidly serially presented pictures. </a:t>
            </a: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Subjects see a sequence of images and are cued either before or afterwards to look out for an image that fits a given description (e.g.,  a wedding).</a:t>
            </a:r>
            <a:endParaRPr lang="en-GB" sz="2800" i="1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477000" y="228600"/>
            <a:ext cx="4572000" cy="9571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GB" sz="2800" dirty="0">
                <a:solidFill>
                  <a:prstClr val="white"/>
                </a:solidFill>
                <a:latin typeface="Gill Sans MT"/>
              </a:rPr>
              <a:t>In a recent 2014 study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, subjects saw 6-12 novel images for durations of 13, 27, 53,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or 80ms</a:t>
            </a:r>
            <a:r>
              <a:rPr lang="en-GB" sz="2800" i="1" dirty="0">
                <a:solidFill>
                  <a:prstClr val="white"/>
                </a:solidFill>
                <a:latin typeface="Gill Sans MT"/>
              </a:rPr>
              <a:t>.</a:t>
            </a:r>
          </a:p>
          <a:p>
            <a:pPr marL="457200" lvl="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Tinos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/>
              </a:rPr>
              <a:t>They were given a target high-level description (for example,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“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a wedding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”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 or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“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flowers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”)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either 900ms before or 200ms after presentation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,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and asked whether any of the images matched that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description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. </a:t>
            </a:r>
            <a:endParaRPr lang="en-GB" sz="2800" dirty="0">
              <a:solidFill>
                <a:prstClr val="white"/>
              </a:solidFill>
              <a:latin typeface="Gill Sans MT"/>
            </a:endParaRPr>
          </a:p>
          <a:p>
            <a:pPr marL="457200" lvl="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Garamond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/>
              </a:rPr>
              <a:t>In some trials where they were indeed shown an image matching the description provided, they were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then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shown two images and asked to indicate which of them was the one they had seen.</a:t>
            </a:r>
            <a:endParaRPr lang="en-US" dirty="0"/>
          </a:p>
        </p:txBody>
      </p:sp>
      <p:pic>
        <p:nvPicPr>
          <p:cNvPr id="5" name="Picture 4" descr="CSTM_Demo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895600"/>
            <a:ext cx="5146868" cy="34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Conceptual short-term memory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Subjects do well at these tasks, suggesting they conceptualize and store images very rapidly. In a recent (2014) study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,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for example, subjects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saw 6-12 novel images for durations of 13, 27, 53,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or 80ms</a:t>
            </a:r>
            <a:r>
              <a:rPr lang="en-GB" sz="2800" i="1" dirty="0">
                <a:solidFill>
                  <a:prstClr val="white"/>
                </a:solidFill>
                <a:latin typeface="Gill Sans MT"/>
              </a:rPr>
              <a:t>.</a:t>
            </a:r>
          </a:p>
          <a:p>
            <a:pPr marL="457200" lvl="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Tinos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/>
              </a:rPr>
              <a:t>They were given a target high-level description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(e.g.,  </a:t>
            </a:r>
            <a:r>
              <a:rPr lang="en-GB" sz="2800" dirty="0" smtClean="0">
                <a:solidFill>
                  <a:prstClr val="white"/>
                </a:solidFill>
                <a:latin typeface="Gill Sans MT"/>
              </a:rPr>
              <a:t>“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a wedding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”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 or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“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flowers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”)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either 900ms before or 200ms after presentation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,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and asked whether any of the images matched that </a:t>
            </a:r>
            <a:r>
              <a:rPr lang="en-GB" sz="2800" dirty="0">
                <a:solidFill>
                  <a:prstClr val="white"/>
                </a:solidFill>
                <a:latin typeface="Gill Sans MT"/>
              </a:rPr>
              <a:t>description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. </a:t>
            </a:r>
            <a:endParaRPr lang="en-GB" sz="2800" dirty="0">
              <a:solidFill>
                <a:prstClr val="white"/>
              </a:solidFill>
              <a:latin typeface="Gill Sans MT"/>
            </a:endParaRPr>
          </a:p>
          <a:p>
            <a:pPr marL="457200" lvl="0" indent="-457200">
              <a:buFontTx/>
              <a:buChar char="-"/>
            </a:pPr>
            <a:endParaRPr lang="en-GB" sz="2800" dirty="0">
              <a:solidFill>
                <a:prstClr val="white"/>
              </a:solidFill>
              <a:latin typeface="Garamond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/>
              </a:rPr>
              <a:t>In some trials where they </a:t>
            </a:r>
            <a:r>
              <a:rPr lang="en-US" sz="2800" i="1" dirty="0">
                <a:solidFill>
                  <a:prstClr val="white"/>
                </a:solidFill>
                <a:latin typeface="Gill Sans MT"/>
              </a:rPr>
              <a:t>were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shown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an image matching the description provided, they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were then asked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to indicate which of </a:t>
            </a:r>
            <a:r>
              <a:rPr lang="en-US" sz="2800" dirty="0" smtClean="0">
                <a:solidFill>
                  <a:prstClr val="white"/>
                </a:solidFill>
                <a:latin typeface="Gill Sans MT"/>
              </a:rPr>
              <a:t>two images was </a:t>
            </a:r>
            <a:r>
              <a:rPr lang="en-US" sz="2800" dirty="0">
                <a:solidFill>
                  <a:prstClr val="white"/>
                </a:solidFill>
                <a:latin typeface="Gill Sans MT"/>
              </a:rPr>
              <a:t>the one they had seen.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Gill Sans MT" pitchFamily="34" charset="0"/>
              </a:rPr>
              <a:t>Conceptual short-term </a:t>
            </a:r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memory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r>
              <a:rPr lang="en-GB" sz="2800" dirty="0">
                <a:solidFill>
                  <a:prstClr val="white"/>
                </a:solidFill>
                <a:latin typeface="Gill Sans MT" pitchFamily="34" charset="0"/>
              </a:rPr>
              <a:t>From Potter et al. 2014.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</p:txBody>
      </p:sp>
      <p:pic>
        <p:nvPicPr>
          <p:cNvPr id="3" name="Picture 2" descr="Screenshot 2015-06-03 at 7.2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6" y="1970454"/>
            <a:ext cx="6392285" cy="45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10" y="546154"/>
            <a:ext cx="541319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067800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Conceptual short-term memory and the richness of experience</a:t>
            </a:r>
            <a:endParaRPr lang="en-US" sz="3600" b="1" dirty="0" smtClean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pPr marL="514350" indent="-514350">
              <a:buFontTx/>
              <a:buAutoNum type="arabicParenBoth"/>
            </a:pP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Gill Sans MT" pitchFamily="34" charset="0"/>
              </a:rPr>
              <a:t>A distinction between theories of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consciousness</a:t>
            </a:r>
            <a:endParaRPr lang="en-US" sz="32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(2) Richness and ephemerality</a:t>
            </a:r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(3)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Conceptual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Short-Term </a:t>
            </a:r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Memory</a:t>
            </a: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(4) CSTM and consciousness</a:t>
            </a:r>
            <a:endParaRPr lang="en-US" sz="32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Gill Sans MT" pitchFamily="34" charset="0"/>
              </a:rPr>
              <a:t>Conceptual short-term </a:t>
            </a:r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memory</a:t>
            </a:r>
            <a:endParaRPr lang="en-GB" sz="2800" b="1" dirty="0" smtClean="0">
              <a:solidFill>
                <a:srgbClr val="FFFFFF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In </a:t>
            </a: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all trials, detection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was well above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chance, including those trials where subjects were cued immediately </a:t>
            </a:r>
            <a:r>
              <a:rPr lang="en-US" sz="2800" i="1" dirty="0" smtClean="0">
                <a:solidFill>
                  <a:srgbClr val="FFFFFF"/>
                </a:solidFill>
                <a:latin typeface="Gill Sans MT" charset="0"/>
              </a:rPr>
              <a:t>after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 presentation of the images.</a:t>
            </a:r>
            <a:endParaRPr lang="en-GB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endParaRPr lang="en-GB" sz="2800" dirty="0">
              <a:solidFill>
                <a:srgbClr val="5B9BD5"/>
              </a:solidFill>
              <a:latin typeface="Tinos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In the forced choice tasks, subjects were well above chance in identifying the </a:t>
            </a: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image that had been presented </a:t>
            </a:r>
            <a:r>
              <a:rPr lang="en-US" sz="2800" u="sng" dirty="0" err="1">
                <a:solidFill>
                  <a:srgbClr val="FFFFFF"/>
                </a:solidFill>
                <a:latin typeface="Gill Sans MT" charset="0"/>
              </a:rPr>
              <a:t>iff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 they had successfully detected it under the relevant description.</a:t>
            </a:r>
            <a:endParaRPr lang="en-GB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endParaRPr lang="en-GB" sz="2800" dirty="0">
              <a:solidFill>
                <a:srgbClr val="5B9BD5"/>
              </a:solidFill>
              <a:latin typeface="Tinos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Finally, subjects who were shown just 6 images rather than 12 performed better in general, but all subjects performed at well above chance levels on all measures.</a:t>
            </a:r>
            <a:endParaRPr lang="en-GB" sz="2800" i="1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Why is this surprising?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First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, note that subjects presumably had to conceptually classify </a:t>
            </a:r>
            <a:r>
              <a:rPr lang="en-US" sz="2800" u="sng" dirty="0">
                <a:solidFill>
                  <a:srgbClr val="FFFFFF"/>
                </a:solidFill>
                <a:latin typeface="Gill Sans MT" charset="0"/>
              </a:rPr>
              <a:t>all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 presented images in order to ascertain whether any of them matched the target description.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Second, they were able to accurately say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of any of them whether it fit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the target description even when cued </a:t>
            </a:r>
            <a:r>
              <a:rPr lang="en-US" sz="2800" u="sng" dirty="0">
                <a:solidFill>
                  <a:srgbClr val="FFFFFF"/>
                </a:solidFill>
                <a:latin typeface="Gill Sans MT" charset="0"/>
              </a:rPr>
              <a:t>after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presentation.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This means that they retained 6-12 representations in some kind of short term memory. This exceeds the capacity of visual working memory, so must some other memory mechanism.</a:t>
            </a:r>
          </a:p>
          <a:p>
            <a:pPr marL="457200" indent="-457200">
              <a:buFontTx/>
              <a:buChar char="-"/>
            </a:pPr>
            <a:endParaRPr lang="en-US" sz="2800" i="1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1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srgbClr val="FFFFFF"/>
                </a:solidFill>
                <a:latin typeface="Gill Sans MT" pitchFamily="34" charset="0"/>
              </a:rPr>
              <a:t>Could the effect be iconic memory?</a:t>
            </a:r>
            <a:endParaRPr lang="en-GB" sz="2800" b="1" dirty="0">
              <a:solidFill>
                <a:srgbClr val="FFFFFF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Could subjects just be retaining multiple iconic representations which they were able to very rapidly 'inspect' to see whether they met the target description?</a:t>
            </a:r>
          </a:p>
          <a:p>
            <a:pPr marL="457200" indent="-457200">
              <a:buFontTx/>
              <a:buChar char="-"/>
            </a:pPr>
            <a:endParaRPr lang="en-GB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This is unlikely</a:t>
            </a: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- first,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all known forms of visual sensory memory are vulnerable to disruption by the subsequent presentation of distinct images in the same location, but that's a basic feature of RSVP paradigms.</a:t>
            </a:r>
          </a:p>
          <a:p>
            <a:pPr marL="457200" indent="-457200">
              <a:buFontTx/>
              <a:buChar char="-"/>
            </a:pPr>
            <a:endParaRPr lang="en-US" sz="2800" i="1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Moreover, if subjects were indeed engaged in this sort of inference, then one would expect them to sometimes fail the detection task but succeed in the subsequent recognition task.</a:t>
            </a:r>
          </a:p>
        </p:txBody>
      </p:sp>
    </p:spTree>
    <p:extLst>
      <p:ext uri="{BB962C8B-B14F-4D97-AF65-F5344CB8AC3E}">
        <p14:creationId xmlns:p14="http://schemas.microsoft.com/office/powerpoint/2010/main" val="18290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  <a:latin typeface="Gill Sans MT" pitchFamily="34" charset="0"/>
              </a:rPr>
              <a:t>Characteristics of CSTM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endParaRPr lang="en-GB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Potter's work suggests a few features of CSTM.</a:t>
            </a:r>
          </a:p>
          <a:p>
            <a:endParaRPr lang="en-GB" sz="2800" b="1" i="1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CSTM is fast, automatic, and involuntary. It seems to involve conceptual contents, including high level features of objects and scenes.</a:t>
            </a:r>
          </a:p>
          <a:p>
            <a:endParaRPr lang="en-US" sz="2800" b="1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Its capacity is larger than working memory's, and unlike sensory memory, isn't disrupted by serially presented information</a:t>
            </a:r>
            <a:r>
              <a:rPr lang="en-GB" sz="2800" dirty="0" smtClean="0">
                <a:solidFill>
                  <a:srgbClr val="FFFFFF"/>
                </a:solidFill>
                <a:latin typeface="Gill Sans MT" charset="0"/>
              </a:rPr>
              <a:t>. It’s extremely fragile and decays </a:t>
            </a:r>
            <a:r>
              <a:rPr lang="en-GB" sz="2800" dirty="0" err="1" smtClean="0">
                <a:solidFill>
                  <a:srgbClr val="FFFFFF"/>
                </a:solidFill>
                <a:latin typeface="Gill Sans MT" charset="0"/>
              </a:rPr>
              <a:t>reapidly</a:t>
            </a:r>
            <a:endParaRPr lang="en-GB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rgbClr val="FFFFFF"/>
                </a:solidFill>
                <a:latin typeface="Gill Sans MT" charset="0"/>
              </a:rPr>
              <a:t>It's open for debate whether CSTM is conscious. However, in some paradigms subjects think they retained a brief memory of multiple pictures.</a:t>
            </a:r>
          </a:p>
        </p:txBody>
      </p:sp>
    </p:spTree>
    <p:extLst>
      <p:ext uri="{BB962C8B-B14F-4D97-AF65-F5344CB8AC3E}">
        <p14:creationId xmlns:p14="http://schemas.microsoft.com/office/powerpoint/2010/main" val="41734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10" y="546154"/>
            <a:ext cx="541319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067800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Conceptual short-term memory and the richness of experience</a:t>
            </a:r>
            <a:endParaRPr lang="en-US" sz="3600" b="1" dirty="0" smtClean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pPr marL="514350" indent="-514350">
              <a:buFontTx/>
              <a:buAutoNum type="arabicParenBoth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A distinction between theories of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consciousness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(2) Richness and ephemerality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(3)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Conceptual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Short-Term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Memory</a:t>
            </a: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(4) CSTM and consciousness</a:t>
            </a:r>
            <a:endParaRPr lang="en-US" sz="32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Gill Sans MT" charset="0"/>
              </a:rPr>
              <a:t>CSTM </a:t>
            </a:r>
            <a:r>
              <a:rPr lang="en-US" sz="2800" b="1" dirty="0">
                <a:solidFill>
                  <a:srgbClr val="FFFFFF"/>
                </a:solidFill>
                <a:latin typeface="Gill Sans MT" charset="0"/>
              </a:rPr>
              <a:t>and </a:t>
            </a:r>
            <a:r>
              <a:rPr lang="en-US" sz="2800" b="1" dirty="0" smtClean="0">
                <a:solidFill>
                  <a:srgbClr val="FFFFFF"/>
                </a:solidFill>
                <a:latin typeface="Gill Sans MT" charset="0"/>
              </a:rPr>
              <a:t>Consciousness</a:t>
            </a:r>
          </a:p>
          <a:p>
            <a:endParaRPr lang="en-US" sz="2800" b="1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If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we assume that CSTM provides the psychological basis for perceptual phenomenology, what might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follow?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 smtClean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CSTM involves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conceptual representation, including sophisticated learned concepts like ‘wedding’ or ‘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picnic’ and typically seems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to be accessible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to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working memory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u="sng" dirty="0" smtClean="0">
                <a:solidFill>
                  <a:srgbClr val="FFFFFF"/>
                </a:solidFill>
                <a:latin typeface="Gill Sans MT" charset="0"/>
              </a:rPr>
              <a:t>It </a:t>
            </a:r>
            <a:r>
              <a:rPr lang="en-US" sz="2800" u="sng" dirty="0">
                <a:solidFill>
                  <a:srgbClr val="FFFFFF"/>
                </a:solidFill>
                <a:latin typeface="Gill Sans MT" charset="0"/>
              </a:rPr>
              <a:t>thus allows us to preserve the key insights of cognitive theories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: only representations that reach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this level of processing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would be candidates for being conscious, so non-integrated or inaccessible sensory states would not contribute to perceptual phenomenology.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Gill Sans MT" charset="0"/>
              </a:rPr>
              <a:t>CSTM </a:t>
            </a:r>
            <a:r>
              <a:rPr lang="en-US" sz="2800" b="1" dirty="0">
                <a:solidFill>
                  <a:srgbClr val="FFFFFF"/>
                </a:solidFill>
                <a:latin typeface="Gill Sans MT" charset="0"/>
              </a:rPr>
              <a:t>and Consciousness</a:t>
            </a:r>
          </a:p>
          <a:p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At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the same time, it would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provide a very straightforward explanation for the phenomena of richness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and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ephemerality.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A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CSTM view of consciousness is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also uniquely well-placed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to accommodate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some of the claimed high-level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features of perceptual phenomenology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I’ll quickly mention two of these, namely high-level content and gist.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Gill Sans MT" charset="0"/>
              </a:rPr>
              <a:t>CSTM </a:t>
            </a:r>
            <a:r>
              <a:rPr lang="en-US" sz="2800" b="1" dirty="0">
                <a:solidFill>
                  <a:srgbClr val="FFFFFF"/>
                </a:solidFill>
                <a:latin typeface="Gill Sans MT" charset="0"/>
              </a:rPr>
              <a:t>and Consciousness</a:t>
            </a:r>
          </a:p>
          <a:p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First,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because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the contents of CSTM include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high level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conceptual representations,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it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can neatly accommodate the idea that we have sophisticated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phenomenological representation of things like causation, </a:t>
            </a:r>
            <a:r>
              <a:rPr lang="en-US" sz="2800" dirty="0" err="1">
                <a:solidFill>
                  <a:srgbClr val="FFFFFF"/>
                </a:solidFill>
                <a:latin typeface="Gill Sans MT" charset="0"/>
              </a:rPr>
              <a:t>animacy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, or specific individuals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Second,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it can neatly explain how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we can have experiences with highly general ‘gist’ content; it’s hard to see how a strictly sensory view of perceptual phenomenology can accommodate experiences that are extremely non-specific (such as seeing “some animal or another”, or “some kind of natural scene”).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srgbClr val="FFFFFF"/>
                </a:solidFill>
                <a:latin typeface="Gill Sans MT" pitchFamily="34" charset="0"/>
              </a:rPr>
              <a:t>Conclusion</a:t>
            </a:r>
            <a:endParaRPr lang="en-GB" sz="2800" b="1" dirty="0">
              <a:solidFill>
                <a:srgbClr val="FFFFFF"/>
              </a:solidFill>
              <a:latin typeface="Gill Sans MT" pitchFamily="34" charset="0"/>
            </a:endParaRPr>
          </a:p>
          <a:p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Research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on CSTM is at an early stage and is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ongoing. However, it’s already given us promising results, and it’s compatible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with 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other </a:t>
            </a:r>
            <a:r>
              <a:rPr lang="en-US" sz="2800" dirty="0">
                <a:solidFill>
                  <a:srgbClr val="FFFFFF"/>
                </a:solidFill>
                <a:latin typeface="Gill Sans MT" charset="0"/>
              </a:rPr>
              <a:t>approaches to consciousness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srgbClr val="FFFFFF"/>
              </a:solidFill>
              <a:latin typeface="Gill Sans MT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For these reasons, I think it’s an exciting new direction in consciousness research.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  <a:latin typeface="Gill Sans MT" charset="0"/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Gill Sans MT" charset="0"/>
              </a:rPr>
              <a:t>THANK YOU!</a:t>
            </a:r>
            <a:r>
              <a:rPr lang="en-US" sz="2800" dirty="0" smtClean="0">
                <a:solidFill>
                  <a:srgbClr val="FFFFFF"/>
                </a:solidFill>
                <a:latin typeface="Gill Sans MT" charset="0"/>
              </a:rPr>
              <a:t> </a:t>
            </a:r>
            <a:endParaRPr lang="en-US" sz="2800" dirty="0">
              <a:solidFill>
                <a:srgbClr val="FFFFFF"/>
              </a:solidFill>
              <a:latin typeface="Gill Sans M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4373781"/>
            <a:ext cx="8643814" cy="2287369"/>
            <a:chOff x="304800" y="4373781"/>
            <a:chExt cx="8643814" cy="2287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4495800"/>
              <a:ext cx="1527687" cy="2152650"/>
            </a:xfrm>
            <a:prstGeom prst="rect">
              <a:avLst/>
            </a:prstGeom>
          </p:spPr>
        </p:pic>
        <p:pic>
          <p:nvPicPr>
            <p:cNvPr id="3076" name="Picture 4" descr="http://psychoontology.org/userfiles/c84b321df3e3cfe1c20b4b501d41862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3"/>
            <a:stretch/>
          </p:blipFill>
          <p:spPr bwMode="auto">
            <a:xfrm>
              <a:off x="5252915" y="4527550"/>
              <a:ext cx="19050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6116" t="11601" r="2140" b="5830"/>
            <a:stretch/>
          </p:blipFill>
          <p:spPr>
            <a:xfrm>
              <a:off x="7170615" y="4527550"/>
              <a:ext cx="1777999" cy="2133600"/>
            </a:xfrm>
            <a:prstGeom prst="rect">
              <a:avLst/>
            </a:prstGeom>
          </p:spPr>
        </p:pic>
        <p:pic>
          <p:nvPicPr>
            <p:cNvPr id="3078" name="Picture 6" descr="http://www.gc.cuny.edu/CUNY_GC/media/CUNY-Graduate-Center/Images/faculty/Godfrey-Smith.jpg?width=150&amp;height=201&amp;ext=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186" y="4373781"/>
              <a:ext cx="1697515" cy="2274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bcs.mit.edu/images/people/potter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196" y="4527550"/>
              <a:ext cx="1786020" cy="212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63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A </a:t>
            </a:r>
            <a:r>
              <a:rPr lang="en-US" sz="2800" b="1" dirty="0">
                <a:solidFill>
                  <a:prstClr val="white"/>
                </a:solidFill>
                <a:latin typeface="Gill Sans MT" pitchFamily="34" charset="0"/>
              </a:rPr>
              <a:t>distinction between theories of </a:t>
            </a:r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consciousness</a:t>
            </a:r>
          </a:p>
          <a:p>
            <a:pPr marL="514350" indent="-514350">
              <a:buAutoNum type="arabicParenBoth"/>
            </a:pPr>
            <a:endParaRPr lang="en-US" sz="2800" b="1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I’ll begin by drawing a distinguish between cognitive and sensory theories of consciousness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What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I’ll term </a:t>
            </a:r>
            <a:r>
              <a:rPr lang="en-US" sz="2800" u="sng" dirty="0">
                <a:solidFill>
                  <a:prstClr val="white"/>
                </a:solidFill>
                <a:latin typeface="Gill Sans MT" pitchFamily="34" charset="0"/>
              </a:rPr>
              <a:t>cognitive accounts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 take perceptual phenomenology to constitutively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involve cognitive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access.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On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this view, part of what it is for a state to be conscious is for its content to be thought about, noticed, or otherwise cognitively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accessed by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the subject.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Examples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: global neuronal workspace, higher-order thought theory, Dennettian ‘fame in the brain’, etc..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A </a:t>
            </a:r>
            <a:r>
              <a:rPr lang="en-US" sz="2800" b="1" dirty="0">
                <a:solidFill>
                  <a:prstClr val="white"/>
                </a:solidFill>
                <a:latin typeface="Gill Sans MT" pitchFamily="34" charset="0"/>
              </a:rPr>
              <a:t>distinction between theories of </a:t>
            </a:r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consciousness</a:t>
            </a:r>
          </a:p>
          <a:p>
            <a:pPr marL="514350" indent="-514350">
              <a:buAutoNum type="arabicParenBoth"/>
            </a:pPr>
            <a:endParaRPr lang="en-US" sz="2800" b="1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By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contrast,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what I’ll call </a:t>
            </a:r>
            <a:r>
              <a:rPr lang="en-US" sz="2800" u="sng" dirty="0" smtClean="0">
                <a:solidFill>
                  <a:prstClr val="white"/>
                </a:solidFill>
                <a:latin typeface="Gill Sans MT" pitchFamily="34" charset="0"/>
              </a:rPr>
              <a:t>sensory </a:t>
            </a:r>
            <a:r>
              <a:rPr lang="en-US" sz="2800" u="sng" dirty="0">
                <a:solidFill>
                  <a:prstClr val="white"/>
                </a:solidFill>
                <a:latin typeface="Gill Sans MT" pitchFamily="34" charset="0"/>
              </a:rPr>
              <a:t>accounts</a:t>
            </a:r>
            <a:r>
              <a:rPr lang="en-US" sz="2800" i="1" dirty="0">
                <a:solidFill>
                  <a:prstClr val="white"/>
                </a:solidFill>
                <a:latin typeface="Gill Sans MT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of consciousness take perceptual phenomenology to be independent of cognitive access.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Thus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 state might be phenomenally conscious even though its contents are not thought about, noticed, or otherwise cognitively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accessed by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the subject.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Gill Sans MT" pitchFamily="34" charset="0"/>
              </a:rPr>
              <a:t>Defenders of this kind of view include Block (2007, 2015), Burge (2006), and </a:t>
            </a:r>
            <a:r>
              <a:rPr lang="en-US" sz="2800" dirty="0" err="1" smtClean="0">
                <a:solidFill>
                  <a:schemeClr val="bg1"/>
                </a:solidFill>
                <a:latin typeface="Gill Sans MT" pitchFamily="34" charset="0"/>
              </a:rPr>
              <a:t>Lamme</a:t>
            </a:r>
            <a:r>
              <a:rPr lang="en-US" sz="2800" dirty="0" smtClean="0">
                <a:solidFill>
                  <a:schemeClr val="bg1"/>
                </a:solidFill>
                <a:latin typeface="Gill Sans MT" pitchFamily="34" charset="0"/>
              </a:rPr>
              <a:t> (2006).</a:t>
            </a:r>
            <a:endParaRPr lang="en-US" sz="28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Gill Sans MT" pitchFamily="34" charset="0"/>
              </a:rPr>
              <a:t>An advantage of cognitive accounts</a:t>
            </a:r>
          </a:p>
          <a:p>
            <a:pPr marL="514350" indent="-514350">
              <a:buAutoNum type="arabicParenBoth"/>
            </a:pPr>
            <a:endParaRPr lang="en-US" sz="2800" b="1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One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advantage of cognitive accounts is that can capture the intuitive link between a state’s being well integrated into a subject’s mental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life and its being conscious.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They can thus explain the important link between mental states being conscious and their being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available for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report.</a:t>
            </a: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By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contrast,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because defenders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of sensory accounts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deny any constitutive role for cognitive access in consciousness, they seemingly have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to allow for some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very counterintuitive </a:t>
            </a:r>
            <a:r>
              <a:rPr lang="en-US" sz="2800" dirty="0" err="1" smtClean="0">
                <a:solidFill>
                  <a:prstClr val="white"/>
                </a:solidFill>
                <a:latin typeface="Gill Sans MT" pitchFamily="34" charset="0"/>
              </a:rPr>
              <a:t>possibilites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.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83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569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Gill Sans MT" pitchFamily="34" charset="0"/>
              </a:rPr>
              <a:t>An advantage of cognitive accounts</a:t>
            </a:r>
          </a:p>
          <a:p>
            <a:pPr marL="514350" indent="-514350">
              <a:buAutoNum type="arabicParenBoth"/>
            </a:pPr>
            <a:endParaRPr lang="en-US" sz="2800" b="1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These include the possibility of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conscious perceptions that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might greatly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alter a subject’s phenomenal landscape despite being wholly or partially inaccessible.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 smtClean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Even more drastically, it raises the possibility of conscious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pains that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a subject would not (or </a:t>
            </a:r>
            <a:r>
              <a:rPr lang="en-US" sz="2800" i="1" dirty="0" smtClean="0">
                <a:solidFill>
                  <a:prstClr val="white"/>
                </a:solidFill>
                <a:latin typeface="Gill Sans MT" pitchFamily="34" charset="0"/>
              </a:rPr>
              <a:t>could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not) notice or think about (Burge 2006, </a:t>
            </a:r>
            <a:r>
              <a:rPr lang="en-US" sz="2800" dirty="0" err="1" smtClean="0">
                <a:solidFill>
                  <a:prstClr val="white"/>
                </a:solidFill>
                <a:latin typeface="Gill Sans MT" pitchFamily="34" charset="0"/>
              </a:rPr>
              <a:t>Weisburg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 2011).</a:t>
            </a:r>
          </a:p>
          <a:p>
            <a:pPr marL="457200" indent="-457200">
              <a:buFont typeface="Gill Sans MT" panose="020B0502020104020203" pitchFamily="34" charset="0"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457200" indent="-457200">
              <a:buFont typeface="Gill Sans MT" panose="020B0502020104020203" pitchFamily="34" charset="0"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Offsetting this advantage, however,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sensory theories have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the edge on cognitive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theories when it comes to </a:t>
            </a: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what I’ll call </a:t>
            </a:r>
            <a:r>
              <a:rPr lang="en-US" sz="2800" i="1" dirty="0" smtClean="0">
                <a:solidFill>
                  <a:prstClr val="white"/>
                </a:solidFill>
                <a:latin typeface="Gill Sans MT" pitchFamily="34" charset="0"/>
              </a:rPr>
              <a:t>richness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and </a:t>
            </a:r>
            <a:r>
              <a:rPr lang="en-US" sz="2800" i="1" dirty="0">
                <a:solidFill>
                  <a:prstClr val="white"/>
                </a:solidFill>
                <a:latin typeface="Gill Sans MT" pitchFamily="34" charset="0"/>
              </a:rPr>
              <a:t>ephemerality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78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10" y="546154"/>
            <a:ext cx="541319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067800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Conceptual short-term memory and the richness of experience</a:t>
            </a:r>
            <a:endParaRPr lang="en-US" sz="3600" b="1" dirty="0" smtClean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pPr marL="514350" indent="-514350">
              <a:buFontTx/>
              <a:buAutoNum type="arabicParenBoth"/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A distinction between theories of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consciousness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Gill Sans MT" pitchFamily="34" charset="0"/>
              </a:rPr>
              <a:t>(2) Richness and ephemerality</a:t>
            </a:r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(3)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Conceptual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Short-Term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Memory</a:t>
            </a:r>
          </a:p>
          <a:p>
            <a:endParaRPr lang="en-US" sz="3200" dirty="0">
              <a:solidFill>
                <a:schemeClr val="bg1"/>
              </a:solidFill>
              <a:latin typeface="Gill Sans MT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(4) CSTM and consciousness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Richness and ephemerality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prstClr val="white"/>
                </a:solidFill>
                <a:latin typeface="Gill Sans MT" pitchFamily="34" charset="0"/>
              </a:rPr>
              <a:t>When </a:t>
            </a: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we’re in Times Square, we feel overwhelmed by all the sights, sounds, and smells. It feels like we’re perceptually conscious of more than we consciously notice or think about.</a:t>
            </a:r>
          </a:p>
          <a:p>
            <a:pPr marL="342900" indent="-3429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544"/>
          <a:stretch/>
        </p:blipFill>
        <p:spPr>
          <a:xfrm>
            <a:off x="914400" y="2895600"/>
            <a:ext cx="701040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1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7" end="2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27" end="20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623" y="76516"/>
            <a:ext cx="8843991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 smtClean="0">
                <a:solidFill>
                  <a:prstClr val="white"/>
                </a:solidFill>
                <a:latin typeface="Gill Sans MT" pitchFamily="34" charset="0"/>
              </a:rPr>
              <a:t>Richness</a:t>
            </a:r>
            <a:endParaRPr lang="en-GB" sz="2800" b="1" dirty="0">
              <a:solidFill>
                <a:prstClr val="white"/>
              </a:solidFill>
              <a:latin typeface="Gill Sans MT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prstClr val="white"/>
                </a:solidFill>
                <a:latin typeface="Gill Sans MT" pitchFamily="34" charset="0"/>
              </a:rPr>
              <a:t>It’s tempting to think something like is also true in more mundane environments; I might be talking animatedly to an old friend and fail to notice his new beard, yet it’s intuitive to think I still consciously see it.</a:t>
            </a:r>
          </a:p>
          <a:p>
            <a:pPr marL="342900" indent="-342900">
              <a:buFontTx/>
              <a:buChar char="-"/>
            </a:pPr>
            <a:endParaRPr lang="en-US" sz="2800" dirty="0">
              <a:solidFill>
                <a:prstClr val="white"/>
              </a:solidFill>
              <a:latin typeface="Gill Sans MT" pitchFamily="34" charset="0"/>
            </a:endParaRPr>
          </a:p>
        </p:txBody>
      </p:sp>
      <p:pic>
        <p:nvPicPr>
          <p:cNvPr id="1026" name="Picture 2" descr="http://th.physik.uni-frankfurt.de/~wwwphil/img/faces/Timothy_Bay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1"/>
            <a:ext cx="2165838" cy="27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116" t="11601" r="2140" b="5830"/>
          <a:stretch/>
        </p:blipFill>
        <p:spPr>
          <a:xfrm>
            <a:off x="4876800" y="3429000"/>
            <a:ext cx="2286000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6361</TotalTime>
  <Words>1975</Words>
  <Application>Microsoft Office PowerPoint</Application>
  <PresentationFormat>On-screen Show (4:3)</PresentationFormat>
  <Paragraphs>219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Gill Sans MT</vt:lpstr>
      <vt:lpstr>Tinos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Baruch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Baruch College</dc:creator>
  <cp:lastModifiedBy>henry.shevlin@gmail.com</cp:lastModifiedBy>
  <cp:revision>184</cp:revision>
  <dcterms:created xsi:type="dcterms:W3CDTF">2012-09-19T13:39:07Z</dcterms:created>
  <dcterms:modified xsi:type="dcterms:W3CDTF">2015-07-09T13:06:07Z</dcterms:modified>
</cp:coreProperties>
</file>