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8"/>
  </p:notesMasterIdLst>
  <p:sldIdLst>
    <p:sldId id="371" r:id="rId4"/>
    <p:sldId id="370" r:id="rId5"/>
    <p:sldId id="383" r:id="rId6"/>
    <p:sldId id="385" r:id="rId7"/>
    <p:sldId id="392" r:id="rId8"/>
    <p:sldId id="386" r:id="rId9"/>
    <p:sldId id="390" r:id="rId10"/>
    <p:sldId id="391" r:id="rId11"/>
    <p:sldId id="393" r:id="rId12"/>
    <p:sldId id="373" r:id="rId13"/>
    <p:sldId id="374" r:id="rId14"/>
    <p:sldId id="395" r:id="rId15"/>
    <p:sldId id="396" r:id="rId16"/>
    <p:sldId id="397" r:id="rId17"/>
    <p:sldId id="398" r:id="rId18"/>
    <p:sldId id="399" r:id="rId19"/>
    <p:sldId id="400" r:id="rId20"/>
    <p:sldId id="403" r:id="rId21"/>
    <p:sldId id="407" r:id="rId22"/>
    <p:sldId id="402" r:id="rId23"/>
    <p:sldId id="401" r:id="rId24"/>
    <p:sldId id="404" r:id="rId25"/>
    <p:sldId id="405" r:id="rId26"/>
    <p:sldId id="4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4660"/>
  </p:normalViewPr>
  <p:slideViewPr>
    <p:cSldViewPr>
      <p:cViewPr varScale="1">
        <p:scale>
          <a:sx n="74" d="100"/>
          <a:sy n="74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137CA-BA3B-46EA-BF01-744C7A7AECE8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5CA20-B220-48CE-9C9E-0EFEA630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73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99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2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1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0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2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0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78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87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02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25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0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1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44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CA20-B220-48CE-9C9E-0EFEA6303B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9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50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0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7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87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27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7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6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86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6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1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4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42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77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9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847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42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73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0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8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88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04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47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8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2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7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3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4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E466-D6AB-4011-9018-D9B6658A67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90B3-9323-4F68-9BDB-2FCB516F3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7251-8195-4B6A-9975-231743CA3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55E1-F6D7-487E-A6EB-0B7663CCD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3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4937B-346C-4274-BD58-606A4A68B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2BB4-F7B2-46EE-B7D1-B36450B414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4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latin typeface="Gill Sans MT" pitchFamily="34" charset="0"/>
              </a:rPr>
              <a:t>Conceptual short-term memory: a missing part of the </a:t>
            </a:r>
            <a:r>
              <a:rPr lang="en-US" sz="6000" dirty="0" smtClean="0">
                <a:solidFill>
                  <a:prstClr val="white"/>
                </a:solidFill>
                <a:latin typeface="Gill Sans MT" pitchFamily="34" charset="0"/>
              </a:rPr>
              <a:t>mind</a:t>
            </a:r>
          </a:p>
          <a:p>
            <a:endParaRPr lang="en-US" sz="6000" dirty="0" smtClean="0">
              <a:solidFill>
                <a:prstClr val="black">
                  <a:lumMod val="65000"/>
                  <a:lumOff val="35000"/>
                </a:prstClr>
              </a:solidFill>
              <a:latin typeface="Gill Sans MT" pitchFamily="34" charset="0"/>
            </a:endParaRPr>
          </a:p>
          <a:p>
            <a:r>
              <a:rPr lang="en-US" sz="4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itchFamily="34" charset="0"/>
              </a:rPr>
              <a:t>Henry Shevlin</a:t>
            </a:r>
            <a:br>
              <a:rPr lang="en-US" sz="4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itchFamily="34" charset="0"/>
              </a:rPr>
            </a:br>
            <a:r>
              <a:rPr lang="en-US" sz="4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itchFamily="34" charset="0"/>
              </a:rPr>
              <a:t>CUNY Graduate Center</a:t>
            </a:r>
            <a:endParaRPr lang="en-US" sz="4000" dirty="0">
              <a:solidFill>
                <a:prstClr val="black">
                  <a:lumMod val="65000"/>
                  <a:lumOff val="35000"/>
                </a:prstClr>
              </a:solidFill>
              <a:latin typeface="Gill Sans M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38800"/>
            <a:ext cx="79248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Gill Sans MT" panose="020B0502020104020203" pitchFamily="34" charset="0"/>
              </a:rPr>
              <a:t>Society for </a:t>
            </a:r>
            <a:r>
              <a:rPr lang="en-US" sz="28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Philosophy and </a:t>
            </a:r>
            <a:r>
              <a:rPr lang="en-US" sz="2800" b="1" dirty="0">
                <a:solidFill>
                  <a:schemeClr val="tx1"/>
                </a:solidFill>
                <a:latin typeface="Gill Sans MT" panose="020B0502020104020203" pitchFamily="34" charset="0"/>
              </a:rPr>
              <a:t>Psychology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41st </a:t>
            </a:r>
            <a:r>
              <a:rPr lang="en-US" sz="2800" dirty="0">
                <a:solidFill>
                  <a:schemeClr val="tx1"/>
                </a:solidFill>
                <a:latin typeface="Gill Sans MT" panose="020B0502020104020203" pitchFamily="34" charset="0"/>
              </a:rPr>
              <a:t>Annual Meeting, June 2015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4416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Conceptual short-term memory</a:t>
            </a: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I now turn to evidence that there's a further mechanism in perception, conceptual short-term memory.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CSTM is a proposed 'cognitive buffer' that operates on sensory inputs.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It produces rich conceptual representations that are very briefly available for consolidation by working memory but are otherwise lost.</a:t>
            </a:r>
            <a:endParaRPr lang="en-GB" sz="280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Evidence for CSTM comes the work of Mary Potter on rapid serial visual presentation (RSVP) studies involving words and pictures.</a:t>
            </a:r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6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1247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Evidence for CSTM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/>
              </a:rPr>
              <a:t>In one experiment, subjects saw an RSVP sentence with each word presented for 133ms.</a:t>
            </a:r>
            <a:endParaRPr lang="en-GB" sz="2800" dirty="0">
              <a:solidFill>
                <a:prstClr val="white"/>
              </a:solidFill>
              <a:latin typeface="Gill Sans MT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/>
              </a:rPr>
              <a:t>At one point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, subjects briefly saw a pair </a:t>
            </a:r>
            <a:r>
              <a:rPr lang="en-US" sz="2800" i="1" dirty="0">
                <a:solidFill>
                  <a:prstClr val="white"/>
                </a:solidFill>
                <a:latin typeface="Gill Sans MT"/>
              </a:rPr>
              <a:t>of </a:t>
            </a:r>
            <a:r>
              <a:rPr lang="en-GB" sz="2800" i="1" dirty="0">
                <a:solidFill>
                  <a:prstClr val="white"/>
                </a:solidFill>
                <a:latin typeface="Gill Sans MT"/>
              </a:rPr>
              <a:t>words shown simultaneously.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Tinos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/>
              </a:rPr>
              <a:t>Their task was to pick out the contextually appropriate word and repeat the whole sentence.</a:t>
            </a:r>
            <a:endParaRPr lang="en-GB" sz="2800" dirty="0">
              <a:solidFill>
                <a:prstClr val="white"/>
              </a:solidFill>
              <a:latin typeface="Gill Sans MT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Tinos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charset="0"/>
              </a:rPr>
              <a:t>However, they were unable to recall the word whose meaning they had rejected, even though they presumably must have understood its meaning in order to reject it.</a:t>
            </a:r>
          </a:p>
        </p:txBody>
      </p:sp>
    </p:spTree>
    <p:extLst>
      <p:ext uri="{BB962C8B-B14F-4D97-AF65-F5344CB8AC3E}">
        <p14:creationId xmlns:p14="http://schemas.microsoft.com/office/powerpoint/2010/main" val="3004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36" y="1190793"/>
            <a:ext cx="8135607" cy="9758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0213" y="244475"/>
            <a:ext cx="5657221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Gill Sans MT"/>
              </a:rPr>
              <a:t>Evidence for CSTM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31800" y="2601913"/>
            <a:ext cx="8197161" cy="397031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This experiment seems to demonstrate that high level conceptual information about visual stimuli is accessed extremely rapidly and almost immediately forgotten unless consolidated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However, it remains possible that this is a working memory effect explicable in terms of chunking. More recent work of Potter’s is harder to explain in these terms, however.</a:t>
            </a:r>
            <a:endParaRPr lang="en-US" dirty="0">
              <a:solidFill>
                <a:srgbClr val="FFFFFF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Evidence for CSTM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/>
              </a:rPr>
              <a:t>The most compelling trials involve pictures. In a recent 2014 study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, subjects saw 6-12 novel images for durations of 13, 27, 53, 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or 80ms</a:t>
            </a:r>
            <a:r>
              <a:rPr lang="en-GB" sz="2800" i="1" dirty="0">
                <a:solidFill>
                  <a:prstClr val="white"/>
                </a:solidFill>
                <a:latin typeface="Gill Sans MT"/>
              </a:rPr>
              <a:t>.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Tinos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/>
              </a:rPr>
              <a:t>They were given a target high-level description (for example, 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“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a wedding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”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 or 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“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flowers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”) 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either 900ms before or 200ms after presentation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, 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and asked whether any of the images matched that </a:t>
            </a:r>
            <a:r>
              <a:rPr lang="en-GB" sz="2800">
                <a:solidFill>
                  <a:prstClr val="white"/>
                </a:solidFill>
                <a:latin typeface="Gill Sans MT"/>
              </a:rPr>
              <a:t>description</a:t>
            </a:r>
            <a:r>
              <a:rPr lang="en-US" sz="2800">
                <a:solidFill>
                  <a:prstClr val="white"/>
                </a:solidFill>
                <a:latin typeface="Gill Sans MT"/>
              </a:rPr>
              <a:t>. </a:t>
            </a:r>
            <a:endParaRPr lang="en-GB" sz="2800">
              <a:solidFill>
                <a:prstClr val="white"/>
              </a:solidFill>
              <a:latin typeface="Gill Sans MT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aramond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/>
              </a:rPr>
              <a:t>In some trials where they were indeed shown an image matching the description provided, they were </a:t>
            </a:r>
            <a:r>
              <a:rPr lang="en-GB" sz="2800" dirty="0">
                <a:solidFill>
                  <a:prstClr val="white"/>
                </a:solidFill>
                <a:latin typeface="Gill Sans MT"/>
              </a:rPr>
              <a:t>then </a:t>
            </a:r>
            <a:r>
              <a:rPr lang="en-US" sz="2800" dirty="0">
                <a:solidFill>
                  <a:prstClr val="white"/>
                </a:solidFill>
                <a:latin typeface="Gill Sans MT"/>
              </a:rPr>
              <a:t>shown two images and asked to indicate which of them was the one they had seen.</a:t>
            </a:r>
            <a:endParaRPr lang="en-GB" sz="2800" i="1" dirty="0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2662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Evidence for CSTM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From Potter et al. 2014.</a:t>
            </a:r>
            <a:endParaRPr lang="en-GB" sz="2800" b="1"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3" name="Picture 2" descr="Screenshot 2015-06-03 at 7.29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36" y="1970454"/>
            <a:ext cx="6392285" cy="458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Evidence for CSTM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In 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all trials, detection 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was well above chance, though in trials in which subjects were given the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 description 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in advance, they were able to detect presented stimuli at a higher rate of accuracy.</a:t>
            </a:r>
            <a:endParaRPr lang="en-GB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5B9BD5"/>
              </a:solidFill>
              <a:latin typeface="Tinos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In the forced choice tasks, subjects were well above chance in identifying the 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image that had been presented </a:t>
            </a:r>
            <a:r>
              <a:rPr lang="en-US" sz="2800" u="sng" dirty="0" err="1">
                <a:solidFill>
                  <a:srgbClr val="FFFFFF"/>
                </a:solidFill>
                <a:latin typeface="Gill Sans MT" charset="0"/>
              </a:rPr>
              <a:t>iff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they had successfully detected it under the relevant description.</a:t>
            </a:r>
            <a:endParaRPr lang="en-GB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endParaRPr lang="en-GB" sz="2800">
              <a:solidFill>
                <a:srgbClr val="5B9BD5"/>
              </a:solidFill>
              <a:latin typeface="Tinos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Finally, subjects who were shown just 6 images rather than 12 performed better in general, but all subjects performed at well above chance levels on all measures.</a:t>
            </a:r>
            <a:endParaRPr lang="en-GB" sz="2800" i="1" dirty="0">
              <a:solidFill>
                <a:srgbClr val="FFFFFF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Why is this surprising?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First, note that subjects presumably had to conceptually classify </a:t>
            </a:r>
            <a:r>
              <a:rPr lang="en-US" sz="2800" u="sng" dirty="0">
                <a:solidFill>
                  <a:srgbClr val="FFFFFF"/>
                </a:solidFill>
                <a:latin typeface="Gill Sans MT" charset="0"/>
              </a:rPr>
              <a:t>all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presented images in order to ascertain whether any of them matched the target description.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Second, they were able to accurately say whether any of them fit the target description even when cued </a:t>
            </a:r>
            <a:r>
              <a:rPr lang="en-US" sz="2800" u="sng" dirty="0">
                <a:solidFill>
                  <a:srgbClr val="FFFFFF"/>
                </a:solidFill>
                <a:latin typeface="Gill Sans MT" charset="0"/>
              </a:rPr>
              <a:t>after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presentation.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This means that they retained 6-12 representations in some kind of short term memory. This exceeds the capacity of visual working memory, so must some other memory mechanism.</a:t>
            </a:r>
          </a:p>
          <a:p>
            <a:pPr marL="457200" indent="-457200">
              <a:buFontTx/>
              <a:buChar char="-"/>
            </a:pPr>
            <a:endParaRPr lang="en-US" sz="2800" i="1" dirty="0">
              <a:solidFill>
                <a:srgbClr val="FFFFFF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Could the effect be iconic memory?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Could subjects just be retaining multiple iconic representations which they were able to very rapidly 'inspect' to see whether they met the target description?</a:t>
            </a:r>
            <a:endParaRPr lang="en-US" sz="280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This is unlikely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- first,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all known forms of visual sensory memory are vulnerable to disruption by the subsequent presentation of distinct images in the same location, but that's a basic feature of RSVP paradigms.</a:t>
            </a:r>
          </a:p>
          <a:p>
            <a:pPr marL="457200" indent="-457200">
              <a:buFontTx/>
              <a:buChar char="-"/>
            </a:pPr>
            <a:endParaRPr lang="en-US" sz="2800" i="1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Moreover, if subjects were indeed engaged in this sort of inference, then one would expect them to sometimes fail the detection task but succeed in the subsequent recognition task.</a:t>
            </a:r>
          </a:p>
        </p:txBody>
      </p:sp>
    </p:spTree>
    <p:extLst>
      <p:ext uri="{BB962C8B-B14F-4D97-AF65-F5344CB8AC3E}">
        <p14:creationId xmlns:p14="http://schemas.microsoft.com/office/powerpoint/2010/main" val="18290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Characteristics of CSTM</a:t>
            </a: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endParaRPr lang="en-GB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Potter's work suggests a few features of CSTM.</a:t>
            </a:r>
          </a:p>
          <a:p>
            <a:endParaRPr lang="en-GB" sz="2800" b="1" i="1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CSTM is fast, automatic, and involuntary. It seems to involve conceptual contents, including high level features of objects and scenes.</a:t>
            </a:r>
          </a:p>
          <a:p>
            <a:endParaRPr lang="en-US" sz="2800" b="1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Its capacity is larger than working memory's, and unlike sensory memory, isn't disrupted by serially presented information.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It's open for debate whether CSTM is conscious. However, in some paradigms subjects think they retained a brief memory of multiple pictures.</a:t>
            </a:r>
          </a:p>
        </p:txBody>
      </p:sp>
    </p:spTree>
    <p:extLst>
      <p:ext uri="{BB962C8B-B14F-4D97-AF65-F5344CB8AC3E}">
        <p14:creationId xmlns:p14="http://schemas.microsoft.com/office/powerpoint/2010/main" val="417348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STM_Demo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99" y="444481"/>
            <a:ext cx="8098500" cy="5465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4382" y="605101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/>
              </a:rPr>
              <a:t>(Potter 1976)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1247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A missing part of the mind?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In this short talk, I’ll suggest that a form of memory has been overlooked in discussions about perception.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Specifically, a form of </a:t>
            </a:r>
            <a:r>
              <a:rPr lang="en-GB" sz="2800" i="1" dirty="0">
                <a:solidFill>
                  <a:prstClr val="white"/>
                </a:solidFill>
                <a:latin typeface="Gill Sans MT" pitchFamily="34" charset="0"/>
              </a:rPr>
              <a:t>high capacity</a:t>
            </a:r>
            <a:r>
              <a:rPr lang="en-US" sz="2800" i="1" dirty="0">
                <a:solidFill>
                  <a:prstClr val="white"/>
                </a:solidFill>
                <a:latin typeface="Gill Sans MT" pitchFamily="34" charset="0"/>
              </a:rPr>
              <a:t>, short-term, conceptual </a:t>
            </a: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memory intermediate between early vision and later cognitive mechanisms.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It’s distinct from working memory in that it has a high capacity but is rapidly forgotten.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It’s also distinct from sensory memory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in that it employs </a:t>
            </a:r>
            <a:r>
              <a:rPr lang="en-US" sz="2800" i="1" dirty="0">
                <a:solidFill>
                  <a:prstClr val="white"/>
                </a:solidFill>
                <a:latin typeface="Gill Sans MT" pitchFamily="34" charset="0"/>
              </a:rPr>
              <a:t>concepts </a:t>
            </a: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rather than iconic representations.</a:t>
            </a: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0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410" y="546154"/>
            <a:ext cx="541319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067800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3F3F3F"/>
                </a:solidFill>
                <a:latin typeface="Gill Sans MT" pitchFamily="34" charset="0"/>
              </a:rPr>
              <a:t> Existing memory mechanisms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3F3F3F"/>
                </a:solidFill>
                <a:latin typeface="Gill Sans MT" pitchFamily="34" charset="0"/>
              </a:rPr>
              <a:t>Conceptual Short-Term Memory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FFFFFF"/>
                </a:solidFill>
                <a:latin typeface="Gill Sans MT" pitchFamily="34" charset="0"/>
              </a:rPr>
              <a:t>Philosophical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14714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Philosophical applications (1): perceptual content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CSTM is psychologically interesting in its own right, but it's also relevant to philosophical debates.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Firstly, it's hotly debated whether perception represents objects just in respect of low-level properties (like "red square") or also high-level properties (like "car" or "wedding").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If rapid and 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automatic categorization via 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CSTM does indeed occur systematically in perception, then this provides some support for the latter view, especially if CSTM directly contributes to the conscious character of perceptual experience.</a:t>
            </a:r>
          </a:p>
        </p:txBody>
      </p:sp>
    </p:spTree>
    <p:extLst>
      <p:ext uri="{BB962C8B-B14F-4D97-AF65-F5344CB8AC3E}">
        <p14:creationId xmlns:p14="http://schemas.microsoft.com/office/powerpoint/2010/main" val="408269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Philosophical applications (2): overflow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Another debate in which CSTM might have a role to play concerns the richness of perception, and whether we experience more than we can notice or think about.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Ned Block (2007) has argued that visual experience consists of extremely rich iconic representations that 'overflow' the capacity of cognition.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If CSTM is indeed conscious, then it allows us a compromise position: perceptual experience might overflow working memory</a:t>
            </a: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,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but not short-term cognitive mechanisms like CSTM. This would then be compatible with cognitive accounts of consciousness.</a:t>
            </a:r>
          </a:p>
        </p:txBody>
      </p:sp>
    </p:spTree>
    <p:extLst>
      <p:ext uri="{BB962C8B-B14F-4D97-AF65-F5344CB8AC3E}">
        <p14:creationId xmlns:p14="http://schemas.microsoft.com/office/powerpoint/2010/main" val="266142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Philosophical applications (3): cognitive penetration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Finally, CSTM is relevant to debates about the extent to which cognitive mechanisms might influence the contents of perception.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If CSTM is conscious and represents objects in respect of learned high-level properties (like "wedding"), then it seems that perceptual learning can alter the contents of perceptual experience.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More worryingly, it might mean that the association of concepts in thought might bleed into perception. For example, if I frequently </a:t>
            </a:r>
            <a:r>
              <a:rPr lang="en-US" sz="2800" u="sng" dirty="0">
                <a:solidFill>
                  <a:srgbClr val="FFFFFF"/>
                </a:solidFill>
                <a:latin typeface="Gill Sans MT" charset="0"/>
              </a:rPr>
              <a:t>think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of Americans as violent, I might be more likely literally </a:t>
            </a:r>
            <a:r>
              <a:rPr lang="en-US" sz="2800" u="sng" dirty="0">
                <a:solidFill>
                  <a:srgbClr val="FFFFFF"/>
                </a:solidFill>
                <a:latin typeface="Gill Sans MT" charset="0"/>
              </a:rPr>
              <a:t>see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</a:rPr>
              <a:t> them as violent.</a:t>
            </a:r>
          </a:p>
        </p:txBody>
      </p:sp>
    </p:spTree>
    <p:extLst>
      <p:ext uri="{BB962C8B-B14F-4D97-AF65-F5344CB8AC3E}">
        <p14:creationId xmlns:p14="http://schemas.microsoft.com/office/powerpoint/2010/main" val="29663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56938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Gill Sans MT" pitchFamily="34" charset="0"/>
              </a:rPr>
              <a:t>Conclusion</a:t>
            </a:r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endParaRPr lang="en-US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  <a:latin typeface="Gill Sans MT" charset="0"/>
              </a:rPr>
              <a:t>I think that CSTM is a fascinating new part of the mind.</a:t>
            </a:r>
          </a:p>
          <a:p>
            <a:endParaRPr lang="en-GB" sz="2800" dirty="0">
              <a:solidFill>
                <a:srgbClr val="FFFFFF"/>
              </a:solidFill>
              <a:latin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  <a:latin typeface="Gill Sans MT"/>
              </a:rPr>
              <a:t>It enriches our picture of the relation between perception and cognition.</a:t>
            </a:r>
          </a:p>
          <a:p>
            <a:endParaRPr lang="en-GB" sz="2800" dirty="0">
              <a:solidFill>
                <a:srgbClr val="FFFFFF"/>
              </a:solidFill>
              <a:latin typeface="Gill Sans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  <a:latin typeface="Gill Sans MT"/>
              </a:rPr>
              <a:t>It's also relevant to many philosophical debates.</a:t>
            </a:r>
          </a:p>
          <a:p>
            <a:endParaRPr lang="en-GB" sz="2800">
              <a:solidFill>
                <a:srgbClr val="FFFFFF"/>
              </a:solidFill>
              <a:latin typeface="Gill Sans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  <a:latin typeface="Gill Sans MT"/>
              </a:rPr>
              <a:t>It seems to raise as many questions as it answers - but that's just grounds for more research.</a:t>
            </a:r>
          </a:p>
          <a:p>
            <a:pPr algn="ctr"/>
            <a:endParaRPr lang="en-GB" sz="2800" dirty="0">
              <a:solidFill>
                <a:srgbClr val="FFFFFF"/>
              </a:solidFill>
              <a:latin typeface="Gill Sans MT"/>
            </a:endParaRPr>
          </a:p>
          <a:p>
            <a:pPr algn="ctr"/>
            <a:endParaRPr lang="en-GB" sz="2800" b="1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2713" y="5383213"/>
            <a:ext cx="6276109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Gill Sans MT"/>
              </a:rPr>
              <a:t>THANK YOU FOR LISTENING!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08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The agenda for today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First, I’ll give some quick psychological background on sensory memory and working memory.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Second, I'll describe the empirical work that points to the existence of conceptual short-term memory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(CSTM). </a:t>
            </a: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Third, I consider three debates in philosophy of mind where CSTM may be fruitfully employed.</a:t>
            </a: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chemeClr val="bg1"/>
                </a:solidFill>
                <a:latin typeface="Gill Sans MT" pitchFamily="34" charset="0"/>
              </a:rPr>
              <a:t> Existing memory mechanisms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 pitchFamily="34" charset="0"/>
              </a:rPr>
              <a:t>Conceptual Short-Term Memory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 pitchFamily="34" charset="0"/>
              </a:rPr>
              <a:t>Philosophical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40600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9865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Existing memory mechanisms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A useful simple model of human memory is that of Atkinson and Shiffrin (1968) that proposes three kinds of memory mechanism.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The first is </a:t>
            </a:r>
            <a:r>
              <a:rPr lang="en-GB" sz="2800" u="sng" dirty="0">
                <a:solidFill>
                  <a:prstClr val="white"/>
                </a:solidFill>
                <a:latin typeface="Gill Sans MT" pitchFamily="34" charset="0"/>
              </a:rPr>
              <a:t>sensory memory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, with a high capacity and a brief duration.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The second is </a:t>
            </a:r>
            <a:r>
              <a:rPr lang="en-GB" sz="2800" u="sng" dirty="0">
                <a:solidFill>
                  <a:prstClr val="white"/>
                </a:solidFill>
                <a:latin typeface="Gill Sans MT" pitchFamily="34" charset="0"/>
              </a:rPr>
              <a:t>working memory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, with a smaller capacity and a longer duration.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The last is </a:t>
            </a:r>
            <a:r>
              <a:rPr lang="en-GB" sz="2800" u="sng" dirty="0">
                <a:solidFill>
                  <a:prstClr val="white"/>
                </a:solidFill>
                <a:latin typeface="Gill Sans MT" pitchFamily="34" charset="0"/>
              </a:rPr>
              <a:t>long-term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 memory, which is seemingly limitless in duration and capacity, but which I won't discuss today.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Sensory memory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Sensory forms of memory, such as iconic memory and echoic memory, preserve rich representations derived from sensory inputs.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Iconic memory is the best known form of sensory memory.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It allows us to retain detailed representations of visually presented stimuli for brief durations (&lt;1s).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As a non-conceptual memory store, it encodes representations just in respect of their low level features such as size, shape, and color. </a:t>
            </a: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1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  <a:latin typeface="Gill Sans MT" pitchFamily="34" charset="0"/>
              </a:rPr>
              <a:t>Sensory memory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Another form of (visual) sensory memory is </a:t>
            </a:r>
            <a:r>
              <a:rPr lang="en-GB" sz="2800" dirty="0" err="1" smtClean="0">
                <a:solidFill>
                  <a:prstClr val="white"/>
                </a:solidFill>
                <a:latin typeface="Gill Sans MT" pitchFamily="34" charset="0"/>
              </a:rPr>
              <a:t>Ilja</a:t>
            </a: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 </a:t>
            </a:r>
            <a:r>
              <a:rPr lang="en-GB" sz="2800" dirty="0" err="1" smtClean="0">
                <a:solidFill>
                  <a:prstClr val="white"/>
                </a:solidFill>
                <a:latin typeface="Gill Sans MT" pitchFamily="34" charset="0"/>
              </a:rPr>
              <a:t>Sligte’s</a:t>
            </a: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 </a:t>
            </a:r>
            <a:r>
              <a:rPr lang="en-GB" sz="2800" u="sng" dirty="0" smtClean="0">
                <a:solidFill>
                  <a:prstClr val="white"/>
                </a:solidFill>
                <a:latin typeface="Gill Sans MT" pitchFamily="34" charset="0"/>
              </a:rPr>
              <a:t>fragile visual short term memory</a:t>
            </a: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 (</a:t>
            </a:r>
            <a:r>
              <a:rPr lang="en-GB" sz="2800" dirty="0" err="1" smtClean="0">
                <a:solidFill>
                  <a:prstClr val="white"/>
                </a:solidFill>
                <a:latin typeface="Gill Sans MT" pitchFamily="34" charset="0"/>
              </a:rPr>
              <a:t>fVSTM</a:t>
            </a: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).</a:t>
            </a:r>
          </a:p>
          <a:p>
            <a:pPr marL="342900" indent="-342900">
              <a:buFontTx/>
              <a:buChar char="-"/>
            </a:pPr>
            <a:endParaRPr lang="en-GB" sz="2800" u="sng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This also has a high capacity (up to 32 items) and has a duration of up to four seconds, longer than iconic memory.</a:t>
            </a:r>
          </a:p>
          <a:p>
            <a:pPr marL="342900" indent="-3429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t="20934" r="16821" b="18859"/>
          <a:stretch/>
        </p:blipFill>
        <p:spPr>
          <a:xfrm>
            <a:off x="6722207" y="3429000"/>
            <a:ext cx="1828800" cy="2209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308" y="3725939"/>
            <a:ext cx="61952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Both iconic memory and </a:t>
            </a:r>
            <a:r>
              <a:rPr lang="en-GB" sz="2800" dirty="0" err="1">
                <a:solidFill>
                  <a:prstClr val="white"/>
                </a:solidFill>
                <a:latin typeface="Gill Sans MT" pitchFamily="34" charset="0"/>
              </a:rPr>
              <a:t>fVSTM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 are disrupted </a:t>
            </a:r>
            <a:r>
              <a:rPr lang="en-GB" sz="2800" dirty="0" smtClean="0">
                <a:solidFill>
                  <a:prstClr val="white"/>
                </a:solidFill>
                <a:latin typeface="Gill Sans MT" pitchFamily="34" charset="0"/>
              </a:rPr>
              <a:t>by new visual stimuli.</a:t>
            </a: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3" y="76516"/>
            <a:ext cx="8843991" cy="56938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Gill Sans MT" pitchFamily="34" charset="0"/>
              </a:rPr>
              <a:t>Working memory</a:t>
            </a:r>
          </a:p>
          <a:p>
            <a:endParaRPr lang="en-GB" sz="2800" b="1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Working memory encompasses several relatively stable and low capacity forms of short-term memory that can encode both low and high level features of objects.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In vision, it takes the form of </a:t>
            </a:r>
            <a:r>
              <a:rPr lang="en-GB" sz="2800" u="sng" dirty="0">
                <a:solidFill>
                  <a:prstClr val="white"/>
                </a:solidFill>
                <a:latin typeface="Gill Sans MT" pitchFamily="34" charset="0"/>
              </a:rPr>
              <a:t>visual working memory</a:t>
            </a:r>
            <a:r>
              <a:rPr lang="en-GB" sz="2800" dirty="0">
                <a:solidFill>
                  <a:prstClr val="white"/>
                </a:solidFill>
                <a:latin typeface="Gill Sans MT" pitchFamily="34" charset="0"/>
              </a:rPr>
              <a:t>. </a:t>
            </a: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This has a small capacity, encoding around 4±1objects depending on complexity of features.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white"/>
              </a:solidFill>
              <a:latin typeface="Gill Sans MT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Visual short term memory is required for some change detection tasks (Alvarez &amp; Cavanagh 2004) as well as multiple object tracking studies (Pylyshyn &amp; Storm 1988).</a:t>
            </a:r>
            <a:endParaRPr lang="en-GB" sz="28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4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410" y="546154"/>
            <a:ext cx="541319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067800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3F3F3F"/>
                </a:solidFill>
                <a:latin typeface="Gill Sans MT" pitchFamily="34" charset="0"/>
              </a:rPr>
              <a:t> Existing memory mechanisms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FFFFFF"/>
                </a:solidFill>
                <a:latin typeface="Gill Sans MT" pitchFamily="34" charset="0"/>
              </a:rPr>
              <a:t>Conceptual Short-Term Memory</a:t>
            </a:r>
          </a:p>
          <a:p>
            <a:pPr marL="514350" indent="-514350">
              <a:buFontTx/>
              <a:buAutoNum type="arabicParenBoth"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Gill Sans MT" pitchFamily="34" charset="0"/>
            </a:endParaRPr>
          </a:p>
          <a:p>
            <a:pPr marL="514350" indent="-514350">
              <a:buFontTx/>
              <a:buAutoNum type="arabicParenBoth"/>
            </a:pPr>
            <a:r>
              <a:rPr lang="en-US" sz="3600" dirty="0" smtClean="0">
                <a:solidFill>
                  <a:srgbClr val="3F3F3F"/>
                </a:solidFill>
                <a:latin typeface="Gill Sans MT" pitchFamily="34" charset="0"/>
              </a:rPr>
              <a:t>Philosophical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33005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1714</Words>
  <Application>Microsoft Office PowerPoint</Application>
  <PresentationFormat>On-screen Show (4:3)</PresentationFormat>
  <Paragraphs>187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2_Office Theme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henry.shevlin@gmail.com</cp:lastModifiedBy>
  <cp:revision>158</cp:revision>
  <dcterms:created xsi:type="dcterms:W3CDTF">2012-09-19T13:39:07Z</dcterms:created>
  <dcterms:modified xsi:type="dcterms:W3CDTF">2015-06-04T12:08:20Z</dcterms:modified>
</cp:coreProperties>
</file>